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9"/>
  </p:notesMasterIdLst>
  <p:sldIdLst>
    <p:sldId id="257" r:id="rId2"/>
    <p:sldId id="4954" r:id="rId3"/>
    <p:sldId id="258" r:id="rId4"/>
    <p:sldId id="260" r:id="rId5"/>
    <p:sldId id="302" r:id="rId6"/>
    <p:sldId id="4949" r:id="rId7"/>
    <p:sldId id="2134805738" r:id="rId8"/>
    <p:sldId id="2134805739" r:id="rId9"/>
    <p:sldId id="2134805740" r:id="rId10"/>
    <p:sldId id="2134805741" r:id="rId11"/>
    <p:sldId id="2134805742" r:id="rId12"/>
    <p:sldId id="2134805735" r:id="rId13"/>
    <p:sldId id="5018" r:id="rId14"/>
    <p:sldId id="2134805743" r:id="rId15"/>
    <p:sldId id="303" r:id="rId16"/>
    <p:sldId id="2134805724" r:id="rId17"/>
    <p:sldId id="2134805725" r:id="rId18"/>
    <p:sldId id="2134805726" r:id="rId19"/>
    <p:sldId id="2134805737" r:id="rId20"/>
    <p:sldId id="5035" r:id="rId21"/>
    <p:sldId id="4955" r:id="rId22"/>
    <p:sldId id="4953" r:id="rId23"/>
    <p:sldId id="2076137137" r:id="rId24"/>
    <p:sldId id="2076137139" r:id="rId25"/>
    <p:sldId id="2076137138" r:id="rId26"/>
    <p:sldId id="2134805736" r:id="rId27"/>
    <p:sldId id="2076137136" r:id="rId28"/>
    <p:sldId id="2076137135" r:id="rId29"/>
    <p:sldId id="2076137141" r:id="rId30"/>
    <p:sldId id="2076137142" r:id="rId31"/>
    <p:sldId id="4969" r:id="rId32"/>
    <p:sldId id="4956" r:id="rId33"/>
    <p:sldId id="4970" r:id="rId34"/>
    <p:sldId id="4968" r:id="rId35"/>
    <p:sldId id="2076137143" r:id="rId36"/>
    <p:sldId id="2076137145" r:id="rId37"/>
    <p:sldId id="2076137146" r:id="rId38"/>
    <p:sldId id="2134805727" r:id="rId39"/>
    <p:sldId id="2076137144" r:id="rId40"/>
    <p:sldId id="2076137149" r:id="rId41"/>
    <p:sldId id="4960" r:id="rId42"/>
    <p:sldId id="4959" r:id="rId43"/>
    <p:sldId id="2076137132" r:id="rId44"/>
    <p:sldId id="2076137133" r:id="rId45"/>
    <p:sldId id="2076137134" r:id="rId46"/>
    <p:sldId id="2076137140" r:id="rId47"/>
    <p:sldId id="2076137150" r:id="rId48"/>
    <p:sldId id="2076137148" r:id="rId49"/>
    <p:sldId id="2076137147" r:id="rId50"/>
    <p:sldId id="4950" r:id="rId51"/>
    <p:sldId id="2076137151" r:id="rId52"/>
    <p:sldId id="2134805716" r:id="rId53"/>
    <p:sldId id="2134805717" r:id="rId54"/>
    <p:sldId id="2134805715" r:id="rId55"/>
    <p:sldId id="2134805718" r:id="rId56"/>
    <p:sldId id="2134805719" r:id="rId57"/>
    <p:sldId id="2134805720" r:id="rId58"/>
    <p:sldId id="2134805721" r:id="rId59"/>
    <p:sldId id="2134805722" r:id="rId60"/>
    <p:sldId id="5027" r:id="rId61"/>
    <p:sldId id="4992" r:id="rId62"/>
    <p:sldId id="4993" r:id="rId63"/>
    <p:sldId id="4994" r:id="rId64"/>
    <p:sldId id="4995" r:id="rId65"/>
    <p:sldId id="4996" r:id="rId66"/>
    <p:sldId id="4997" r:id="rId67"/>
    <p:sldId id="4998" r:id="rId68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DE5BB260-CE42-4024-B731-9A9A3BB5636E}">
          <p14:sldIdLst>
            <p14:sldId id="257"/>
            <p14:sldId id="4954"/>
            <p14:sldId id="258"/>
            <p14:sldId id="260"/>
            <p14:sldId id="302"/>
            <p14:sldId id="4949"/>
            <p14:sldId id="2134805738"/>
            <p14:sldId id="2134805739"/>
            <p14:sldId id="2134805740"/>
            <p14:sldId id="2134805741"/>
            <p14:sldId id="2134805742"/>
            <p14:sldId id="2134805735"/>
            <p14:sldId id="5018"/>
            <p14:sldId id="2134805743"/>
            <p14:sldId id="303"/>
          </p14:sldIdLst>
        </p14:section>
        <p14:section name="SHAVINGS" id="{CAD05726-476C-4513-A1F1-C40744C05513}">
          <p14:sldIdLst>
            <p14:sldId id="2134805724"/>
            <p14:sldId id="2134805725"/>
            <p14:sldId id="2134805726"/>
          </p14:sldIdLst>
        </p14:section>
        <p14:section name="DAY 1" id="{53B3C7C3-4ADF-4046-B477-9F8F4D7B9720}">
          <p14:sldIdLst>
            <p14:sldId id="2134805737"/>
            <p14:sldId id="5035"/>
            <p14:sldId id="4955"/>
            <p14:sldId id="4953"/>
            <p14:sldId id="2076137137"/>
            <p14:sldId id="2076137139"/>
            <p14:sldId id="2076137138"/>
            <p14:sldId id="2134805736"/>
            <p14:sldId id="2076137136"/>
            <p14:sldId id="2076137135"/>
            <p14:sldId id="2076137141"/>
            <p14:sldId id="2076137142"/>
            <p14:sldId id="4969"/>
            <p14:sldId id="4956"/>
            <p14:sldId id="4970"/>
            <p14:sldId id="4968"/>
            <p14:sldId id="2076137143"/>
            <p14:sldId id="2076137145"/>
            <p14:sldId id="2076137146"/>
          </p14:sldIdLst>
        </p14:section>
        <p14:section name="DAY 2" id="{65B9012F-2D0B-4648-A424-2E2CD0B3D7EF}">
          <p14:sldIdLst>
            <p14:sldId id="2134805727"/>
            <p14:sldId id="2076137144"/>
            <p14:sldId id="2076137149"/>
            <p14:sldId id="4960"/>
            <p14:sldId id="4959"/>
            <p14:sldId id="2076137132"/>
            <p14:sldId id="2076137133"/>
            <p14:sldId id="2076137134"/>
            <p14:sldId id="2076137140"/>
            <p14:sldId id="2076137150"/>
            <p14:sldId id="2076137148"/>
            <p14:sldId id="2076137147"/>
          </p14:sldIdLst>
        </p14:section>
        <p14:section name="EXAM PREP" id="{DC6E271A-6F19-4C08-BC8F-D9AC4521F3E2}">
          <p14:sldIdLst>
            <p14:sldId id="4950"/>
            <p14:sldId id="2076137151"/>
            <p14:sldId id="2134805716"/>
            <p14:sldId id="2134805717"/>
            <p14:sldId id="2134805715"/>
            <p14:sldId id="2134805718"/>
            <p14:sldId id="2134805719"/>
            <p14:sldId id="2134805720"/>
            <p14:sldId id="2134805721"/>
            <p14:sldId id="2134805722"/>
            <p14:sldId id="5027"/>
            <p14:sldId id="4992"/>
            <p14:sldId id="4993"/>
            <p14:sldId id="4994"/>
            <p14:sldId id="4995"/>
            <p14:sldId id="4996"/>
            <p14:sldId id="4997"/>
            <p14:sldId id="499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C"/>
    <a:srgbClr val="0072C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22623" autoAdjust="0"/>
    <p:restoredTop sz="95256" autoAdjust="0"/>
  </p:normalViewPr>
  <p:slideViewPr>
    <p:cSldViewPr snapToGrid="0" snapToObjects="1">
      <p:cViewPr varScale="1">
        <p:scale>
          <a:sx n="146" d="100"/>
          <a:sy n="146" d="100"/>
        </p:scale>
        <p:origin x="192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2FBFE4-0F8A-4B15-A914-6F6D88F104DE}" type="datetimeFigureOut">
              <a:rPr lang="en-US" smtClean="0"/>
              <a:t>Wed, 5/10/2023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860080-FF45-4578-B45A-019103E554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7154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0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4848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5000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5E3EC92-0BF8-B04C-BDA1-D36DC16EC2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36832" y="1597819"/>
            <a:ext cx="4975394" cy="110251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Lesson #: Lesson Name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36831" y="2788538"/>
            <a:ext cx="4975395" cy="1314450"/>
          </a:xfrm>
        </p:spPr>
        <p:txBody>
          <a:bodyPr>
            <a:normAutofit/>
          </a:bodyPr>
          <a:lstStyle>
            <a:lvl1pPr marL="685800" indent="-630936" algn="l">
              <a:buNone/>
              <a:tabLst>
                <a:tab pos="574675" algn="l"/>
              </a:tabLst>
              <a:defRPr sz="2800" b="0" baseline="0">
                <a:solidFill>
                  <a:srgbClr val="0000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#.# 	Learning objective or      Sub-lesson Title</a:t>
            </a:r>
          </a:p>
        </p:txBody>
      </p:sp>
    </p:spTree>
    <p:extLst>
      <p:ext uri="{BB962C8B-B14F-4D97-AF65-F5344CB8AC3E}">
        <p14:creationId xmlns:p14="http://schemas.microsoft.com/office/powerpoint/2010/main" val="31282576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3823434-19E5-7244-957A-48409271A87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8620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6839712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427779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70CCCA5-FF07-3E49-BCA2-619E38AACDE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78831"/>
            <a:ext cx="7552944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46140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7344" y="946356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03941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Images or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A56CC22-FD07-7A4D-847A-EADD8CC5182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78830"/>
            <a:ext cx="7556938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061837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Gray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1161795-AF74-6141-B77F-64153FAB4A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4371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483181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0254D4-82EE-7743-8DC5-A96F5C67993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144371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1512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9A03A33-EFE2-8C43-836B-41753232C69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805778" y="1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14537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463373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DCE74C-60B9-4019-9C53-715EEF88741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2201" y="66612"/>
            <a:ext cx="7180952" cy="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34035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0">
            <a:alphaModFix amt="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8B0A6C-EF38-9441-ADBF-8FE45FA6C46E}" type="datetimeFigureOut">
              <a:rPr lang="en-US" smtClean="0"/>
              <a:t>Wed, 5/10/2023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032D76-6BE4-154B-A130-37D069E4235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 userDrawn="1"/>
        </p:nvSpPr>
        <p:spPr>
          <a:xfrm>
            <a:off x="457200" y="210636"/>
            <a:ext cx="8229600" cy="560552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Click to edit Master title style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E342F8D-E76A-4F87-BED0-4C2AD29540F4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981524" y="0"/>
            <a:ext cx="7180952" cy="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476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6" r:id="rId5"/>
    <p:sldLayoutId id="2147483657" r:id="rId6"/>
    <p:sldLayoutId id="2147483655" r:id="rId7"/>
    <p:sldLayoutId id="2147483658" r:id="rId8"/>
  </p:sldLayoutIdLst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sv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tiff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7" Type="http://schemas.openxmlformats.org/officeDocument/2006/relationships/image" Target="../media/image73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png"/><Relationship Id="rId5" Type="http://schemas.openxmlformats.org/officeDocument/2006/relationships/image" Target="../media/image71.jpeg"/><Relationship Id="rId4" Type="http://schemas.openxmlformats.org/officeDocument/2006/relationships/image" Target="../media/image70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64039" y="77978"/>
            <a:ext cx="5558039" cy="900905"/>
          </a:xfrm>
        </p:spPr>
        <p:txBody>
          <a:bodyPr/>
          <a:lstStyle/>
          <a:p>
            <a:r>
              <a:rPr lang="en-US" sz="2400" dirty="0">
                <a:solidFill>
                  <a:schemeClr val="bg1"/>
                </a:solidFill>
              </a:rPr>
              <a:t>Exam AZ-700: Designing and Implementing Azure Networking Solutions Crash Course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795" y="4172159"/>
            <a:ext cx="4975395" cy="1314450"/>
          </a:xfrm>
        </p:spPr>
        <p:txBody>
          <a:bodyPr/>
          <a:lstStyle/>
          <a:p>
            <a:r>
              <a:rPr lang="en-US" sz="2400" dirty="0"/>
              <a:t>Tim Warner</a:t>
            </a:r>
          </a:p>
          <a:p>
            <a:endParaRPr lang="en-US" dirty="0"/>
          </a:p>
        </p:txBody>
      </p:sp>
      <p:pic>
        <p:nvPicPr>
          <p:cNvPr id="5" name="Picture 4" descr="A picture containing text, sign, blue&#10;&#10;Description automatically generated">
            <a:extLst>
              <a:ext uri="{FF2B5EF4-FFF2-40B4-BE49-F238E27FC236}">
                <a16:creationId xmlns:a16="http://schemas.microsoft.com/office/drawing/2014/main" id="{32671B10-8992-4F26-8A4A-DA29D9C96C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8190" y="1316816"/>
            <a:ext cx="3103052" cy="3103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4805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Mobile Browser: learning.oreilly.com</a:t>
            </a: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27554A8-F92C-F14A-8C83-9F8E5E8E77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6733" y="803366"/>
            <a:ext cx="1846858" cy="3997062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21EF08F-9341-6342-AF6B-776AFF8862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4530" y="803366"/>
            <a:ext cx="1846858" cy="3997062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404575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O'Reilly Mobile App</a:t>
            </a:r>
          </a:p>
        </p:txBody>
      </p:sp>
      <p:pic>
        <p:nvPicPr>
          <p:cNvPr id="4" name="Picture 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315DC88E-7054-4252-AFD8-4AA02679E7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0790" y="631722"/>
            <a:ext cx="1890237" cy="4083169"/>
          </a:xfrm>
          <a:prstGeom prst="rect">
            <a:avLst/>
          </a:prstGeom>
        </p:spPr>
      </p:pic>
      <p:pic>
        <p:nvPicPr>
          <p:cNvPr id="8" name="Picture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1634B22-A0C3-44CF-AAF2-82E811B148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1217" y="631722"/>
            <a:ext cx="1890237" cy="4083169"/>
          </a:xfrm>
          <a:prstGeom prst="rect">
            <a:avLst/>
          </a:prstGeom>
        </p:spPr>
      </p:pic>
      <p:pic>
        <p:nvPicPr>
          <p:cNvPr id="10" name="Picture 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28EA13E-A4E6-4C85-AEDB-54DAA302A8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1644" y="631722"/>
            <a:ext cx="1890237" cy="4083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4659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 AZ-700 Update: 2 May 2023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35354C-5433-70BE-B769-07A830FA72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5247" y="888274"/>
            <a:ext cx="4633505" cy="3997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9876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5BB7EE4-C4E1-4355-B1CE-0E578276A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Related Certifications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BD6D48-BD20-465E-A2EC-69C9CFDC06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95" y="1409845"/>
            <a:ext cx="8923809" cy="2323809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BB612BA-E384-444D-AD82-5AD04C747E79}"/>
              </a:ext>
            </a:extLst>
          </p:cNvPr>
          <p:cNvSpPr/>
          <p:nvPr/>
        </p:nvSpPr>
        <p:spPr>
          <a:xfrm>
            <a:off x="4775200" y="2800350"/>
            <a:ext cx="1174750" cy="33655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AZ-400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1A98026-8648-4C83-86EF-6CCCB6403DCC}"/>
              </a:ext>
            </a:extLst>
          </p:cNvPr>
          <p:cNvSpPr/>
          <p:nvPr/>
        </p:nvSpPr>
        <p:spPr>
          <a:xfrm>
            <a:off x="1682750" y="2305050"/>
            <a:ext cx="1174750" cy="33655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AZ-104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0E8B34A-B786-4334-A178-FBFC4F8EC0F4}"/>
              </a:ext>
            </a:extLst>
          </p:cNvPr>
          <p:cNvSpPr/>
          <p:nvPr/>
        </p:nvSpPr>
        <p:spPr>
          <a:xfrm>
            <a:off x="1682750" y="3397104"/>
            <a:ext cx="1174750" cy="33655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AZ-204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32CD3D6-E875-498B-8FF6-0DF352EE62FC}"/>
              </a:ext>
            </a:extLst>
          </p:cNvPr>
          <p:cNvSpPr/>
          <p:nvPr/>
        </p:nvSpPr>
        <p:spPr>
          <a:xfrm>
            <a:off x="1225550" y="2449440"/>
            <a:ext cx="412750" cy="412750"/>
          </a:xfrm>
          <a:prstGeom prst="ellipse">
            <a:avLst/>
          </a:prstGeom>
          <a:noFill/>
          <a:ln w="57150">
            <a:solidFill>
              <a:srgbClr val="BE4D4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2395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61120-E34F-4545-B208-F7C8AD694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C30ADE8-5344-4383-B36B-B9458A149C4F}"/>
              </a:ext>
            </a:extLst>
          </p:cNvPr>
          <p:cNvSpPr/>
          <p:nvPr/>
        </p:nvSpPr>
        <p:spPr>
          <a:xfrm>
            <a:off x="-1" y="196815"/>
            <a:ext cx="905021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Tim's Certification Study Model</a:t>
            </a:r>
            <a:endParaRPr lang="en-US" sz="2800" dirty="0"/>
          </a:p>
        </p:txBody>
      </p:sp>
      <p:pic>
        <p:nvPicPr>
          <p:cNvPr id="1026" name="Picture 2" descr="3 Legged Stool Images – Browse 1,531 Stock Photos, Vectors ...">
            <a:extLst>
              <a:ext uri="{FF2B5EF4-FFF2-40B4-BE49-F238E27FC236}">
                <a16:creationId xmlns:a16="http://schemas.microsoft.com/office/drawing/2014/main" id="{949B657F-F50F-6822-1C26-84E5D634F8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0077" y="720035"/>
            <a:ext cx="4235632" cy="4235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llout: Line 2">
            <a:extLst>
              <a:ext uri="{FF2B5EF4-FFF2-40B4-BE49-F238E27FC236}">
                <a16:creationId xmlns:a16="http://schemas.microsoft.com/office/drawing/2014/main" id="{2761AA4F-BC6F-4C5E-7309-4F335C2B79EA}"/>
              </a:ext>
            </a:extLst>
          </p:cNvPr>
          <p:cNvSpPr/>
          <p:nvPr/>
        </p:nvSpPr>
        <p:spPr>
          <a:xfrm>
            <a:off x="509451" y="2941912"/>
            <a:ext cx="2148840" cy="608413"/>
          </a:xfrm>
          <a:prstGeom prst="borderCallout1">
            <a:avLst>
              <a:gd name="adj1" fmla="val 52517"/>
              <a:gd name="adj2" fmla="val 102778"/>
              <a:gd name="adj3" fmla="val 77198"/>
              <a:gd name="adj4" fmla="val 130318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Conceptual understanding</a:t>
            </a:r>
          </a:p>
        </p:txBody>
      </p:sp>
      <p:sp>
        <p:nvSpPr>
          <p:cNvPr id="4" name="Callout: Line 3">
            <a:extLst>
              <a:ext uri="{FF2B5EF4-FFF2-40B4-BE49-F238E27FC236}">
                <a16:creationId xmlns:a16="http://schemas.microsoft.com/office/drawing/2014/main" id="{4FC023D1-E7CF-4836-27F1-D8463BC1D4C7}"/>
              </a:ext>
            </a:extLst>
          </p:cNvPr>
          <p:cNvSpPr/>
          <p:nvPr/>
        </p:nvSpPr>
        <p:spPr>
          <a:xfrm>
            <a:off x="1665515" y="4338272"/>
            <a:ext cx="2148840" cy="608413"/>
          </a:xfrm>
          <a:prstGeom prst="borderCallout1">
            <a:avLst>
              <a:gd name="adj1" fmla="val 52517"/>
              <a:gd name="adj2" fmla="val 102778"/>
              <a:gd name="adj3" fmla="val 19228"/>
              <a:gd name="adj4" fmla="val 122719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Practice exam review</a:t>
            </a:r>
          </a:p>
        </p:txBody>
      </p:sp>
      <p:sp>
        <p:nvSpPr>
          <p:cNvPr id="5" name="Callout: Line 4">
            <a:extLst>
              <a:ext uri="{FF2B5EF4-FFF2-40B4-BE49-F238E27FC236}">
                <a16:creationId xmlns:a16="http://schemas.microsoft.com/office/drawing/2014/main" id="{E36559CA-17A7-B365-800E-C82AC4DFA825}"/>
              </a:ext>
            </a:extLst>
          </p:cNvPr>
          <p:cNvSpPr/>
          <p:nvPr/>
        </p:nvSpPr>
        <p:spPr>
          <a:xfrm>
            <a:off x="6485709" y="2941913"/>
            <a:ext cx="2148840" cy="608413"/>
          </a:xfrm>
          <a:prstGeom prst="borderCallout1">
            <a:avLst>
              <a:gd name="adj1" fmla="val 50370"/>
              <a:gd name="adj2" fmla="val -2085"/>
              <a:gd name="adj3" fmla="val 83639"/>
              <a:gd name="adj4" fmla="val -43238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Hands-on experience</a:t>
            </a:r>
          </a:p>
        </p:txBody>
      </p:sp>
    </p:spTree>
    <p:extLst>
      <p:ext uri="{BB962C8B-B14F-4D97-AF65-F5344CB8AC3E}">
        <p14:creationId xmlns:p14="http://schemas.microsoft.com/office/powerpoint/2010/main" val="81301525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7639" y="1669236"/>
            <a:ext cx="6659452" cy="2578256"/>
          </a:xfrm>
        </p:spPr>
        <p:txBody>
          <a:bodyPr/>
          <a:lstStyle/>
          <a:p>
            <a:r>
              <a:rPr lang="en-US" dirty="0"/>
              <a:t>Course materials: </a:t>
            </a:r>
            <a:r>
              <a:rPr lang="en-US" b="1" dirty="0">
                <a:solidFill>
                  <a:srgbClr val="0070C0"/>
                </a:solidFill>
              </a:rPr>
              <a:t>timw.info/az700</a:t>
            </a:r>
          </a:p>
          <a:p>
            <a:r>
              <a:rPr lang="en-US" dirty="0"/>
              <a:t>Twitter: </a:t>
            </a:r>
            <a:r>
              <a:rPr lang="en-US" b="1" dirty="0">
                <a:solidFill>
                  <a:srgbClr val="0070C0"/>
                </a:solidFill>
              </a:rPr>
              <a:t>@TechTrainerTim</a:t>
            </a:r>
          </a:p>
          <a:p>
            <a:r>
              <a:rPr lang="en-US" dirty="0"/>
              <a:t>Work: </a:t>
            </a:r>
            <a:r>
              <a:rPr lang="en-US" b="1" dirty="0" err="1">
                <a:solidFill>
                  <a:srgbClr val="0070C0"/>
                </a:solidFill>
              </a:rPr>
              <a:t>timw.info</a:t>
            </a:r>
            <a:r>
              <a:rPr lang="en-US" b="1" dirty="0">
                <a:solidFill>
                  <a:srgbClr val="0070C0"/>
                </a:solidFill>
              </a:rPr>
              <a:t>/</a:t>
            </a:r>
            <a:r>
              <a:rPr lang="en-US" b="1" dirty="0" err="1">
                <a:solidFill>
                  <a:srgbClr val="0070C0"/>
                </a:solidFill>
              </a:rPr>
              <a:t>ps</a:t>
            </a:r>
            <a:endParaRPr lang="en-US" b="1" dirty="0">
              <a:solidFill>
                <a:srgbClr val="0070C0"/>
              </a:solidFill>
            </a:endParaRPr>
          </a:p>
          <a:p>
            <a:r>
              <a:rPr lang="en-US" dirty="0"/>
              <a:t>Web: </a:t>
            </a:r>
            <a:r>
              <a:rPr lang="en-US" b="1" dirty="0">
                <a:solidFill>
                  <a:srgbClr val="0070C0"/>
                </a:solidFill>
              </a:rPr>
              <a:t>TechTrainerTim.com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CBA871-2049-41F5-80A7-2438826DA4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8177" y="1262918"/>
            <a:ext cx="2133545" cy="2617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3696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Multiple NSGs</a:t>
            </a:r>
          </a:p>
        </p:txBody>
      </p:sp>
      <p:pic>
        <p:nvPicPr>
          <p:cNvPr id="1026" name="Picture 2" descr="NSG-processing">
            <a:extLst>
              <a:ext uri="{FF2B5EF4-FFF2-40B4-BE49-F238E27FC236}">
                <a16:creationId xmlns:a16="http://schemas.microsoft.com/office/drawing/2014/main" id="{8E147B92-8D3F-4BEA-94BD-27E403F9DE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5055" y="721687"/>
            <a:ext cx="4553889" cy="4052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92769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Azure App Service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65DC36-C41C-4E53-AA40-8AC1979A56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952" y="833223"/>
            <a:ext cx="5438095" cy="40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2048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Azure Private DNS</a:t>
            </a: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32C6A0D-B062-4886-B804-0AABCC0700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268" y="749080"/>
            <a:ext cx="8329463" cy="3883432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1EF55D0-5D66-4B7F-AB4C-A158E88BF34D}"/>
              </a:ext>
            </a:extLst>
          </p:cNvPr>
          <p:cNvSpPr/>
          <p:nvPr/>
        </p:nvSpPr>
        <p:spPr>
          <a:xfrm>
            <a:off x="3142445" y="1056067"/>
            <a:ext cx="1558344" cy="23181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168.63.129.16</a:t>
            </a:r>
          </a:p>
        </p:txBody>
      </p:sp>
    </p:spTree>
    <p:extLst>
      <p:ext uri="{BB962C8B-B14F-4D97-AF65-F5344CB8AC3E}">
        <p14:creationId xmlns:p14="http://schemas.microsoft.com/office/powerpoint/2010/main" val="8961019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Our Network Topology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EDB55A7-6919-46A2-A41C-CC7475601394}"/>
              </a:ext>
            </a:extLst>
          </p:cNvPr>
          <p:cNvGrpSpPr/>
          <p:nvPr/>
        </p:nvGrpSpPr>
        <p:grpSpPr>
          <a:xfrm>
            <a:off x="0" y="560553"/>
            <a:ext cx="9144000" cy="4582946"/>
            <a:chOff x="0" y="560553"/>
            <a:chExt cx="9144000" cy="4582946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3721F57-1F77-486D-8704-25610E90BF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560553"/>
              <a:ext cx="9144000" cy="4300803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26080FB-5ABA-4D3A-9F12-20A50D5AA1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6695" y="4276832"/>
              <a:ext cx="2019048" cy="86666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179420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 Warner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3164" y="0"/>
            <a:ext cx="6386148" cy="5143500"/>
          </a:xfrm>
        </p:spPr>
        <p:txBody>
          <a:bodyPr anchor="ctr"/>
          <a:lstStyle/>
          <a:p>
            <a:r>
              <a:rPr lang="en-US" dirty="0"/>
              <a:t>Based in Nashville, TN, US</a:t>
            </a:r>
          </a:p>
          <a:p>
            <a:r>
              <a:rPr lang="en-US" dirty="0"/>
              <a:t>Ex-Microsoft, former MVP</a:t>
            </a:r>
          </a:p>
          <a:p>
            <a:r>
              <a:rPr lang="en-US" dirty="0"/>
              <a:t>MCT, MVP</a:t>
            </a:r>
          </a:p>
          <a:p>
            <a:r>
              <a:rPr lang="en-US" dirty="0"/>
              <a:t>Twitter: </a:t>
            </a:r>
            <a:r>
              <a:rPr lang="en-US" b="1" dirty="0">
                <a:solidFill>
                  <a:srgbClr val="0070C0"/>
                </a:solidFill>
              </a:rPr>
              <a:t>@TechTrainerTim</a:t>
            </a:r>
          </a:p>
          <a:p>
            <a:r>
              <a:rPr lang="en-US" dirty="0"/>
              <a:t>Badge: </a:t>
            </a:r>
            <a:r>
              <a:rPr lang="en-US" b="1" dirty="0">
                <a:solidFill>
                  <a:srgbClr val="0070C0"/>
                </a:solidFill>
              </a:rPr>
              <a:t>TechTrainerTim.com</a:t>
            </a:r>
          </a:p>
        </p:txBody>
      </p:sp>
      <p:pic>
        <p:nvPicPr>
          <p:cNvPr id="1026" name="Picture 2" descr="Image result for microsoft mvp logo">
            <a:extLst>
              <a:ext uri="{FF2B5EF4-FFF2-40B4-BE49-F238E27FC236}">
                <a16:creationId xmlns:a16="http://schemas.microsoft.com/office/drawing/2014/main" id="{85B2107A-E062-439D-8C3B-70BE3E8D31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256" y="979312"/>
            <a:ext cx="828675" cy="1381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23CD228-FCB9-47E6-BFB4-570703BE1B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0312" y="801988"/>
            <a:ext cx="2936487" cy="3602799"/>
          </a:xfrm>
          <a:prstGeom prst="rect">
            <a:avLst/>
          </a:prstGeom>
        </p:spPr>
      </p:pic>
      <p:pic>
        <p:nvPicPr>
          <p:cNvPr id="9" name="Picture 8" descr="A picture containing text, sign, blue&#10;&#10;Description automatically generated">
            <a:extLst>
              <a:ext uri="{FF2B5EF4-FFF2-40B4-BE49-F238E27FC236}">
                <a16:creationId xmlns:a16="http://schemas.microsoft.com/office/drawing/2014/main" id="{61DE98EB-79B3-493F-9ECA-4A8F181AC0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301" y="2524259"/>
            <a:ext cx="940158" cy="940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4805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VM Networking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93D69FB-40F5-4C27-80FC-9C1052C5A1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2185" y="798197"/>
            <a:ext cx="6819630" cy="3862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54676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VNet Peering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BA52FD-61DB-4E03-9CBE-F40FF6E76A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230" y="774791"/>
            <a:ext cx="6985540" cy="3911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9715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Site-to-Site VPN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400F70-B5DB-4B9C-988F-A3DD78AA12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905" y="859231"/>
            <a:ext cx="7934189" cy="3577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4863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Active/Active VPN Topologies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065CB4-F8C2-3A4C-BAC7-522DAA1404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0" y="3164962"/>
            <a:ext cx="5715000" cy="17399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47A2D89-CE36-E348-AE1A-CA11EA27B1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4500" y="943149"/>
            <a:ext cx="5715000" cy="173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237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ExpressRoute Peering Types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EDF7436-9BFE-6B4A-8578-428A345DF5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156" y="777589"/>
            <a:ext cx="8455688" cy="403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9042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ExpressRoute Service Models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738EB7-049B-D44D-B6ED-FFD4C868C3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567" y="771379"/>
            <a:ext cx="8284866" cy="4073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6782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ExpressRoute Global Reach</a:t>
            </a:r>
          </a:p>
        </p:txBody>
      </p:sp>
      <p:pic>
        <p:nvPicPr>
          <p:cNvPr id="1026" name="Picture 2" descr="Diagram that shows circuits not linked together with Express Route Global Reach.">
            <a:extLst>
              <a:ext uri="{FF2B5EF4-FFF2-40B4-BE49-F238E27FC236}">
                <a16:creationId xmlns:a16="http://schemas.microsoft.com/office/drawing/2014/main" id="{B051BC17-E7D7-4657-B955-DFCFD176AB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3982" y="714777"/>
            <a:ext cx="4424489" cy="4325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47056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Azure Name Resolution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16C5CDF-8951-ED46-A519-A9B08B274F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2374" y="719768"/>
            <a:ext cx="5973424" cy="4368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7245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Azure DNS Private Zones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A34DC60-F6FD-E947-AF74-4DDBFA76A4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00" y="755999"/>
            <a:ext cx="7874000" cy="425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4379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Virtual WAN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3E3C16-32E4-7443-84BA-944E838016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780" y="629147"/>
            <a:ext cx="7612439" cy="451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1582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1 of 2 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  <a:p>
            <a:r>
              <a:rPr lang="en-US" dirty="0"/>
              <a:t>Hybrid Networking</a:t>
            </a:r>
          </a:p>
          <a:p>
            <a:r>
              <a:rPr lang="en-US" dirty="0"/>
              <a:t>Core Networking Infrastructure</a:t>
            </a:r>
          </a:p>
          <a:p>
            <a:r>
              <a:rPr lang="en-US" dirty="0"/>
              <a:t>Routing, Start</a:t>
            </a:r>
          </a:p>
        </p:txBody>
      </p:sp>
    </p:spTree>
    <p:extLst>
      <p:ext uri="{BB962C8B-B14F-4D97-AF65-F5344CB8AC3E}">
        <p14:creationId xmlns:p14="http://schemas.microsoft.com/office/powerpoint/2010/main" val="1257478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Secured Virtual Hub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40FD7D-D0E8-1746-B2B1-0BF1D83BFF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4461" y="687584"/>
            <a:ext cx="6135077" cy="4157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4604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Load Balancing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F24AB5-C741-4D79-B13E-C10BE76479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942" y="670054"/>
            <a:ext cx="6086116" cy="4249936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58F69935-9A47-4726-A90A-DC3F71C1D5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98800" y="947737"/>
            <a:ext cx="441325" cy="441325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EA1BD819-4D51-429D-B3B6-EF533ED9F7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98799" y="3121025"/>
            <a:ext cx="441325" cy="44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4950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Network Virtual Appliance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8B85FF-5826-4D2A-8125-69BD13339D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4059" y="653673"/>
            <a:ext cx="6675881" cy="3879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4597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Azure Load Balancer</a:t>
            </a:r>
          </a:p>
        </p:txBody>
      </p:sp>
      <p:pic>
        <p:nvPicPr>
          <p:cNvPr id="2050" name="Picture 2" descr="Image result for azure load balancer components docs">
            <a:extLst>
              <a:ext uri="{FF2B5EF4-FFF2-40B4-BE49-F238E27FC236}">
                <a16:creationId xmlns:a16="http://schemas.microsoft.com/office/drawing/2014/main" id="{B4B9A580-5681-4801-A429-82EC33F4A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8068" y="741294"/>
            <a:ext cx="6267864" cy="3900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26334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Application Gateway</a:t>
            </a:r>
          </a:p>
        </p:txBody>
      </p:sp>
      <p:pic>
        <p:nvPicPr>
          <p:cNvPr id="1026" name="Picture 2" descr="The components used in an application gateway">
            <a:extLst>
              <a:ext uri="{FF2B5EF4-FFF2-40B4-BE49-F238E27FC236}">
                <a16:creationId xmlns:a16="http://schemas.microsoft.com/office/drawing/2014/main" id="{BBF96D39-079C-4C40-9F79-3B26892441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7130" y="560553"/>
            <a:ext cx="4829739" cy="4417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23888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Forced Tunneling - S2S VPN</a:t>
            </a:r>
          </a:p>
        </p:txBody>
      </p:sp>
      <p:pic>
        <p:nvPicPr>
          <p:cNvPr id="2050" name="Picture 2" descr="Diagram shows forced tunneling.">
            <a:extLst>
              <a:ext uri="{FF2B5EF4-FFF2-40B4-BE49-F238E27FC236}">
                <a16:creationId xmlns:a16="http://schemas.microsoft.com/office/drawing/2014/main" id="{CA482381-C2B3-418C-A5D4-B1AA538A43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1906" y="692149"/>
            <a:ext cx="4660188" cy="4324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681510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App Gateway E2E TLS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71B65D-65CA-1B4C-B525-7E04C9149D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846" y="4666225"/>
            <a:ext cx="1776598" cy="477274"/>
          </a:xfrm>
          <a:prstGeom prst="rect">
            <a:avLst/>
          </a:prstGeom>
        </p:spPr>
      </p:pic>
      <p:pic>
        <p:nvPicPr>
          <p:cNvPr id="4098" name="Picture 2" descr="scenario image">
            <a:extLst>
              <a:ext uri="{FF2B5EF4-FFF2-40B4-BE49-F238E27FC236}">
                <a16:creationId xmlns:a16="http://schemas.microsoft.com/office/drawing/2014/main" id="{F46A34C3-BF91-41ED-B49E-597DC650CC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643" y="655224"/>
            <a:ext cx="7732713" cy="4437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15398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Azure Route Server</a:t>
            </a:r>
          </a:p>
        </p:txBody>
      </p:sp>
      <p:pic>
        <p:nvPicPr>
          <p:cNvPr id="3074" name="Picture 2" descr="Diagram showing Azure Route Server configured in a virtual network.">
            <a:extLst>
              <a:ext uri="{FF2B5EF4-FFF2-40B4-BE49-F238E27FC236}">
                <a16:creationId xmlns:a16="http://schemas.microsoft.com/office/drawing/2014/main" id="{5DE4E519-F037-4605-86AF-B7AD4F5CCB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8150" y="654050"/>
            <a:ext cx="4747699" cy="436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48077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Network Virtual Appliance (NVA)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D4A8348-54F7-43FF-A910-42CBC193A5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796" y="1081491"/>
            <a:ext cx="8728407" cy="3071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223978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Forced Tunneling - Azure Firewall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3A11DD1-838E-429C-8DB2-959CEF798C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9550" y="654491"/>
            <a:ext cx="6621000" cy="4345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7332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2 of 2 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Routing, Finish</a:t>
            </a:r>
          </a:p>
          <a:p>
            <a:r>
              <a:rPr lang="en-US" dirty="0"/>
              <a:t>Secure and Monitor Networks</a:t>
            </a:r>
          </a:p>
          <a:p>
            <a:r>
              <a:rPr lang="en-US" dirty="0"/>
              <a:t>Private Access to Networks</a:t>
            </a:r>
          </a:p>
        </p:txBody>
      </p:sp>
    </p:spTree>
    <p:extLst>
      <p:ext uri="{BB962C8B-B14F-4D97-AF65-F5344CB8AC3E}">
        <p14:creationId xmlns:p14="http://schemas.microsoft.com/office/powerpoint/2010/main" val="146140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Azure Firewall Manager</a:t>
            </a:r>
          </a:p>
        </p:txBody>
      </p:sp>
      <p:pic>
        <p:nvPicPr>
          <p:cNvPr id="4098" name="Picture 2" descr="thumbnail image 1 captioned Azure Firewall Manager">
            <a:extLst>
              <a:ext uri="{FF2B5EF4-FFF2-40B4-BE49-F238E27FC236}">
                <a16:creationId xmlns:a16="http://schemas.microsoft.com/office/drawing/2014/main" id="{18D133BA-37C2-4C37-8942-78D9F019CA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6187" y="560553"/>
            <a:ext cx="6651625" cy="4470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394256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Traffic Manager</a:t>
            </a:r>
          </a:p>
        </p:txBody>
      </p:sp>
      <p:pic>
        <p:nvPicPr>
          <p:cNvPr id="4098" name="Picture 2" descr="Azure Traffic Manager 'Priority' traffic-routing method">
            <a:extLst>
              <a:ext uri="{FF2B5EF4-FFF2-40B4-BE49-F238E27FC236}">
                <a16:creationId xmlns:a16="http://schemas.microsoft.com/office/drawing/2014/main" id="{10618C83-066E-446E-9CEE-BB04938BA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4235" y="642878"/>
            <a:ext cx="5795530" cy="4458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955855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Front Door Service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81B561-D128-4862-AC07-6908C36E34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96" y="578756"/>
            <a:ext cx="7920808" cy="412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53690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Traffic Manager vs Front Door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C97EFF4-9630-2E4B-BCB0-D9914ECDB2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609" y="681124"/>
            <a:ext cx="7952781" cy="4358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76184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Service Endpoints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71B65D-65CA-1B4C-B525-7E04C9149D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846" y="4666225"/>
            <a:ext cx="1776598" cy="47727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FC4A409-A216-5345-8B75-063DF7C856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450" y="652305"/>
            <a:ext cx="72771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3876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Private Endpoints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B67B31C-1D26-9240-BF6C-548258FCAC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532" y="836107"/>
            <a:ext cx="7171590" cy="3895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30285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Private Endpoint DNS Config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71B65D-65CA-1B4C-B525-7E04C9149D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846" y="4666225"/>
            <a:ext cx="1776598" cy="47727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F92D631-186E-8047-BAFF-3CB652E5C6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450" y="698499"/>
            <a:ext cx="8293100" cy="4445000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3DEF561-2B69-4432-B343-1E4FE1B97FE8}"/>
              </a:ext>
            </a:extLst>
          </p:cNvPr>
          <p:cNvSpPr/>
          <p:nvPr/>
        </p:nvSpPr>
        <p:spPr>
          <a:xfrm>
            <a:off x="4638354" y="4351800"/>
            <a:ext cx="3517900" cy="405375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Access from Azure</a:t>
            </a:r>
          </a:p>
        </p:txBody>
      </p:sp>
    </p:spTree>
    <p:extLst>
      <p:ext uri="{BB962C8B-B14F-4D97-AF65-F5344CB8AC3E}">
        <p14:creationId xmlns:p14="http://schemas.microsoft.com/office/powerpoint/2010/main" val="388787481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Private Endpoint DNS Config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71B65D-65CA-1B4C-B525-7E04C9149D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846" y="4666225"/>
            <a:ext cx="1776598" cy="477274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2035778-0C2B-4CDD-805C-9BD151AB6B65}"/>
              </a:ext>
            </a:extLst>
          </p:cNvPr>
          <p:cNvSpPr/>
          <p:nvPr/>
        </p:nvSpPr>
        <p:spPr>
          <a:xfrm>
            <a:off x="4728550" y="4505799"/>
            <a:ext cx="3301970" cy="35671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Access from on-premises</a:t>
            </a:r>
          </a:p>
        </p:txBody>
      </p:sp>
      <p:pic>
        <p:nvPicPr>
          <p:cNvPr id="1026" name="Picture 2" descr="On-premises using Azure DNS">
            <a:extLst>
              <a:ext uri="{FF2B5EF4-FFF2-40B4-BE49-F238E27FC236}">
                <a16:creationId xmlns:a16="http://schemas.microsoft.com/office/drawing/2014/main" id="{6264BA81-6495-4ECF-AE42-EE62D6AED1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566" y="675897"/>
            <a:ext cx="6821488" cy="4282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0918B70-983A-4872-9774-E0FC91AE7DBA}"/>
              </a:ext>
            </a:extLst>
          </p:cNvPr>
          <p:cNvSpPr/>
          <p:nvPr/>
        </p:nvSpPr>
        <p:spPr>
          <a:xfrm>
            <a:off x="555304" y="4306664"/>
            <a:ext cx="3517900" cy="405375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Access from on-premises</a:t>
            </a:r>
          </a:p>
        </p:txBody>
      </p:sp>
    </p:spTree>
    <p:extLst>
      <p:ext uri="{BB962C8B-B14F-4D97-AF65-F5344CB8AC3E}">
        <p14:creationId xmlns:p14="http://schemas.microsoft.com/office/powerpoint/2010/main" val="140266082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Azure Monitor</a:t>
            </a:r>
          </a:p>
        </p:txBody>
      </p:sp>
      <p:pic>
        <p:nvPicPr>
          <p:cNvPr id="4" name="Picture 2" descr="Azure Monitor overview">
            <a:extLst>
              <a:ext uri="{FF2B5EF4-FFF2-40B4-BE49-F238E27FC236}">
                <a16:creationId xmlns:a16="http://schemas.microsoft.com/office/drawing/2014/main" id="{BCA58316-7745-4007-BE98-E06DD52A6E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325" y="673639"/>
            <a:ext cx="7499350" cy="4128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368171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Log Analytics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4D8E95E-EAB7-4E8B-91F4-0DA39FCFDA56}"/>
              </a:ext>
            </a:extLst>
          </p:cNvPr>
          <p:cNvGrpSpPr/>
          <p:nvPr/>
        </p:nvGrpSpPr>
        <p:grpSpPr>
          <a:xfrm>
            <a:off x="147259" y="1067363"/>
            <a:ext cx="8849481" cy="3598862"/>
            <a:chOff x="147259" y="1067363"/>
            <a:chExt cx="8849481" cy="3598862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9A530313-7191-4A4C-A4E1-40357DD9172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259" y="1067363"/>
              <a:ext cx="8849481" cy="35988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CC355A5-8C97-4CEF-BFB2-61D57EBDDA1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64050" y="2866794"/>
              <a:ext cx="1011116" cy="2383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702823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Materials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1880932-C79B-4E37-86AD-089232300598}"/>
              </a:ext>
            </a:extLst>
          </p:cNvPr>
          <p:cNvSpPr/>
          <p:nvPr/>
        </p:nvSpPr>
        <p:spPr>
          <a:xfrm>
            <a:off x="1241536" y="2034283"/>
            <a:ext cx="6651398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timw.info/az700</a:t>
            </a:r>
          </a:p>
        </p:txBody>
      </p:sp>
    </p:spTree>
    <p:extLst>
      <p:ext uri="{BB962C8B-B14F-4D97-AF65-F5344CB8AC3E}">
        <p14:creationId xmlns:p14="http://schemas.microsoft.com/office/powerpoint/2010/main" val="61634510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Exam AZ-700 Item Types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079881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Multiple Choice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D2B264-DFBC-42C7-BA3C-1854D46113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AA3770-EB44-4AE8-97EC-70188EC1C8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2132" y="759846"/>
            <a:ext cx="6424120" cy="4297183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90752046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Multiple Choice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FA5D4B-BA65-45AC-A0B0-2E9852D146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812" y="743892"/>
            <a:ext cx="7856376" cy="4126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85591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Repeated Scenario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E9BFB4-3F87-4664-AD35-DB12ED7DD4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573DAA-F6FA-4B5E-82D6-90FA5BE20CDB}"/>
              </a:ext>
            </a:extLst>
          </p:cNvPr>
          <p:cNvSpPr txBox="1"/>
          <p:nvPr/>
        </p:nvSpPr>
        <p:spPr>
          <a:xfrm>
            <a:off x="1168854" y="1202871"/>
            <a:ext cx="680629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You need to move an Azure VM to another hardware host.</a:t>
            </a:r>
          </a:p>
          <a:p>
            <a:endParaRPr lang="en-US" sz="2400" dirty="0"/>
          </a:p>
          <a:p>
            <a:r>
              <a:rPr lang="en-US" sz="2400" dirty="0"/>
              <a:t>Solution: You redeploy the VM.</a:t>
            </a:r>
          </a:p>
          <a:p>
            <a:endParaRPr lang="en-US" sz="2400" dirty="0"/>
          </a:p>
          <a:p>
            <a:r>
              <a:rPr lang="en-US" sz="2400" dirty="0"/>
              <a:t>Does this solution meet the goal?</a:t>
            </a:r>
          </a:p>
          <a:p>
            <a:endParaRPr lang="en-US" sz="2400" dirty="0"/>
          </a:p>
          <a:p>
            <a:pPr marL="257175" indent="-257175">
              <a:buAutoNum type="alphaLcPeriod"/>
            </a:pPr>
            <a:r>
              <a:rPr lang="en-US" sz="2400" dirty="0"/>
              <a:t>Yes</a:t>
            </a:r>
          </a:p>
          <a:p>
            <a:pPr marL="257175" indent="-257175">
              <a:buAutoNum type="alphaLcPeriod"/>
            </a:pPr>
            <a:r>
              <a:rPr lang="en-US" sz="2400" dirty="0"/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119161208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Repeated Scenario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E9BFB4-3F87-4664-AD35-DB12ED7DD4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573DAA-F6FA-4B5E-82D6-90FA5BE20CDB}"/>
              </a:ext>
            </a:extLst>
          </p:cNvPr>
          <p:cNvSpPr txBox="1"/>
          <p:nvPr/>
        </p:nvSpPr>
        <p:spPr>
          <a:xfrm>
            <a:off x="1168854" y="1202871"/>
            <a:ext cx="680629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You need to move an Azure VM to another hardware host.</a:t>
            </a:r>
          </a:p>
          <a:p>
            <a:endParaRPr lang="en-US" sz="2400" dirty="0"/>
          </a:p>
          <a:p>
            <a:r>
              <a:rPr lang="en-US" sz="2400" dirty="0"/>
              <a:t>Solution: You create a proximity placement group.</a:t>
            </a:r>
          </a:p>
          <a:p>
            <a:endParaRPr lang="en-US" sz="2400" dirty="0"/>
          </a:p>
          <a:p>
            <a:r>
              <a:rPr lang="en-US" sz="2400" dirty="0"/>
              <a:t>Does this solution meet the goal?</a:t>
            </a:r>
          </a:p>
          <a:p>
            <a:endParaRPr lang="en-US" sz="2400" dirty="0"/>
          </a:p>
          <a:p>
            <a:pPr marL="257175" indent="-257175">
              <a:buAutoNum type="alphaLcPeriod"/>
            </a:pPr>
            <a:r>
              <a:rPr lang="en-US" sz="2400" dirty="0"/>
              <a:t>Yes</a:t>
            </a:r>
          </a:p>
          <a:p>
            <a:pPr marL="257175" indent="-257175">
              <a:buAutoNum type="alphaLcPeriod"/>
            </a:pPr>
            <a:r>
              <a:rPr lang="en-US" sz="2400" dirty="0"/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316614457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Select and Place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1F6AFD-812A-42D2-9FE0-93B5B49F54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28D004-432C-40C0-887C-A1DE6448E1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153" y="1049629"/>
            <a:ext cx="7305694" cy="3840956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63503774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Build List and Reorder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E09869-8E24-4417-A6FB-1D719F2B4B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995FA9-9F69-4229-AE53-7CD8B7833A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632" y="1028701"/>
            <a:ext cx="5930736" cy="3967151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62479724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Active Screen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113699-1D1D-4E1B-94D8-1144938B23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000" y="955900"/>
            <a:ext cx="840000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96030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Case Study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6BEF3C-3252-4207-8CD4-8C971E8D3D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1C76BE-3D56-4014-BF60-49E5DDBA26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825" y="1065745"/>
            <a:ext cx="7372350" cy="3824840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76397757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Performance-Based Lab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725FA77-F032-4C74-AB19-EA29383B37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4081387-89A1-459B-9135-9371751A0523}"/>
              </a:ext>
            </a:extLst>
          </p:cNvPr>
          <p:cNvGrpSpPr/>
          <p:nvPr/>
        </p:nvGrpSpPr>
        <p:grpSpPr>
          <a:xfrm>
            <a:off x="1013962" y="716085"/>
            <a:ext cx="6738900" cy="4268806"/>
            <a:chOff x="1013962" y="716085"/>
            <a:chExt cx="6738900" cy="426880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4AEB5F4-7D42-4847-AAA1-08F572F1B4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13962" y="716085"/>
              <a:ext cx="6738900" cy="4268806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63C9B6A-CEA0-413C-A8BC-FD3A982FE108}"/>
                </a:ext>
              </a:extLst>
            </p:cNvPr>
            <p:cNvSpPr/>
            <p:nvPr/>
          </p:nvSpPr>
          <p:spPr>
            <a:xfrm>
              <a:off x="4450813" y="2387084"/>
              <a:ext cx="24237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 </a:t>
              </a:r>
              <a:endParaRPr lang="en-US" dirty="0"/>
            </a:p>
          </p:txBody>
        </p:sp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A2CB6128-837D-4524-8C8F-4E6F39F1DD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42682" y="894156"/>
              <a:ext cx="1917099" cy="405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7F5B4D4E-2FEF-456E-9FB8-DD6E9C1218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67011" y="4197905"/>
              <a:ext cx="1713634" cy="734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77005414-D9D3-46B0-83DD-D2DACD513E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6903" y="855920"/>
              <a:ext cx="4232825" cy="34316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8165667-E994-4DA5-93D4-DA1E34AD631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45131" y="4282383"/>
              <a:ext cx="4297551" cy="409524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A79997B-60E7-4713-82FF-C54A8D45E7C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259781" y="1021917"/>
              <a:ext cx="470961" cy="3265662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863BDFD-A23F-4F2F-A7D5-B6DEE094EDD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259781" y="4197905"/>
              <a:ext cx="469327" cy="7499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542166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Expectations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is a six-hour "crash course"</a:t>
            </a:r>
          </a:p>
          <a:p>
            <a:pPr lvl="1"/>
            <a:r>
              <a:rPr lang="en-US" dirty="0"/>
              <a:t>Please plan to review these materials more than once</a:t>
            </a:r>
          </a:p>
          <a:p>
            <a:pPr lvl="1"/>
            <a:r>
              <a:rPr lang="en-US" dirty="0"/>
              <a:t>10-minute break at midpoint</a:t>
            </a:r>
          </a:p>
          <a:p>
            <a:r>
              <a:rPr lang="en-US" dirty="0"/>
              <a:t>Please ask/answer questions and provide feedback in the Q/A panel, not the group chat</a:t>
            </a:r>
          </a:p>
          <a:p>
            <a:r>
              <a:rPr lang="en-US" dirty="0"/>
              <a:t>I'll post outstanding questions/answers to my Twitter feed: </a:t>
            </a:r>
            <a:r>
              <a:rPr lang="en-US" b="1" dirty="0">
                <a:solidFill>
                  <a:srgbClr val="0070C0"/>
                </a:solidFill>
              </a:rPr>
              <a:t>@TechTrainerTim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6473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045DC7-9271-4922-9E1F-59B0865FBD01}"/>
              </a:ext>
            </a:extLst>
          </p:cNvPr>
          <p:cNvSpPr/>
          <p:nvPr/>
        </p:nvSpPr>
        <p:spPr>
          <a:xfrm>
            <a:off x="1241536" y="2034283"/>
            <a:ext cx="6651398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timw.info/online</a:t>
            </a:r>
          </a:p>
        </p:txBody>
      </p:sp>
    </p:spTree>
    <p:extLst>
      <p:ext uri="{BB962C8B-B14F-4D97-AF65-F5344CB8AC3E}">
        <p14:creationId xmlns:p14="http://schemas.microsoft.com/office/powerpoint/2010/main" val="1220477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5DDC46-6BCF-426A-ADB9-78D6146896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565" y="1144455"/>
            <a:ext cx="7750869" cy="3171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81052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A7B783-EA01-4218-89C3-B85806531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8438" y="657872"/>
            <a:ext cx="3942857" cy="42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52848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5F4526-F934-4ACA-BD68-2B22C2BF8F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5520" y="672932"/>
            <a:ext cx="4632960" cy="4302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99997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D1A932-A4A6-463B-A049-A4DE2A329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158" y="1124969"/>
            <a:ext cx="6401684" cy="2893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12023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D2C2E7-A646-467B-A8F2-FA0D3528C5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401" y="1067728"/>
            <a:ext cx="6241198" cy="320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7720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DD48C2-927E-4E87-AEA1-69D5256F48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057" y="1078499"/>
            <a:ext cx="7151886" cy="2986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28735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6700B5-408B-4549-B451-CDE39828D9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710" y="790593"/>
            <a:ext cx="5930579" cy="3819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8738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65344F-A24A-93E9-7021-E6CB80F473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8330" y="652134"/>
            <a:ext cx="5507339" cy="429215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E375FD9-AA6C-C73E-E0F1-198399AC41C0}"/>
              </a:ext>
            </a:extLst>
          </p:cNvPr>
          <p:cNvSpPr/>
          <p:nvPr/>
        </p:nvSpPr>
        <p:spPr>
          <a:xfrm>
            <a:off x="2912746" y="1606868"/>
            <a:ext cx="816700" cy="326435"/>
          </a:xfrm>
          <a:prstGeom prst="rect">
            <a:avLst/>
          </a:prstGeom>
          <a:noFill/>
          <a:ln w="571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231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A6D83D-FDD0-3818-0F54-24128B10D2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708" y="757646"/>
            <a:ext cx="7470583" cy="395654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4CAF6BE-A870-41C3-AD16-38C8B76B3C1B}"/>
              </a:ext>
            </a:extLst>
          </p:cNvPr>
          <p:cNvSpPr/>
          <p:nvPr/>
        </p:nvSpPr>
        <p:spPr>
          <a:xfrm>
            <a:off x="5825763" y="1854382"/>
            <a:ext cx="1456780" cy="495028"/>
          </a:xfrm>
          <a:prstGeom prst="rect">
            <a:avLst/>
          </a:prstGeom>
          <a:noFill/>
          <a:ln w="571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207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19F268-6445-4AA5-AADB-CD48E8F649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3258" y="796834"/>
            <a:ext cx="4410661" cy="3984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695460"/>
      </p:ext>
    </p:extLst>
  </p:cSld>
  <p:clrMapOvr>
    <a:masterClrMapping/>
  </p:clrMapOvr>
</p:sld>
</file>

<file path=ppt/theme/theme1.xml><?xml version="1.0" encoding="utf-8"?>
<a:theme xmlns:a="http://schemas.openxmlformats.org/drawingml/2006/main" name="Standard_LiveLessons_2017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tandard_LiveLessons_2016.potm" id="{8C1633E9-E98A-446F-92F4-E3D84D4249FA}" vid="{A44C486B-6B48-42BE-B4AA-FE194AC1400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Standard_LiveLessons_2017.potm</Template>
  <TotalTime>7039</TotalTime>
  <Words>445</Words>
  <Application>Microsoft Office PowerPoint</Application>
  <PresentationFormat>On-screen Show (16:9)</PresentationFormat>
  <Paragraphs>122</Paragraphs>
  <Slides>67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72" baseType="lpstr">
      <vt:lpstr>Arial</vt:lpstr>
      <vt:lpstr>Calibri</vt:lpstr>
      <vt:lpstr>Tahoma</vt:lpstr>
      <vt:lpstr>Times New Roman</vt:lpstr>
      <vt:lpstr>Standard_LiveLessons_2017</vt:lpstr>
      <vt:lpstr>Exam AZ-700: Designing and Implementing Azure Networking Solutions Crash Course</vt:lpstr>
      <vt:lpstr>Tim Warner</vt:lpstr>
      <vt:lpstr>Day 1 of 2 Agenda</vt:lpstr>
      <vt:lpstr>Day 2 of 2 Agenda</vt:lpstr>
      <vt:lpstr>Course Materials</vt:lpstr>
      <vt:lpstr>Setting Expectations</vt:lpstr>
      <vt:lpstr>Session Recordings</vt:lpstr>
      <vt:lpstr>Session Recordings</vt:lpstr>
      <vt:lpstr>Session Recordings</vt:lpstr>
      <vt:lpstr>Mobile Browser: learning.oreilly.com</vt:lpstr>
      <vt:lpstr>O'Reilly Mobile App</vt:lpstr>
      <vt:lpstr>Exam AZ-700 Update: 2 May 2023</vt:lpstr>
      <vt:lpstr>Related Certifications</vt:lpstr>
      <vt:lpstr> </vt:lpstr>
      <vt:lpstr>Thank you!</vt:lpstr>
      <vt:lpstr>Multiple NSGs</vt:lpstr>
      <vt:lpstr>Azure App Service</vt:lpstr>
      <vt:lpstr>Azure Private DNS</vt:lpstr>
      <vt:lpstr>Our Network Topology</vt:lpstr>
      <vt:lpstr>VM Networking</vt:lpstr>
      <vt:lpstr>VNet Peering</vt:lpstr>
      <vt:lpstr>Site-to-Site VPN</vt:lpstr>
      <vt:lpstr>Active/Active VPN Topologies</vt:lpstr>
      <vt:lpstr>ExpressRoute Peering Types</vt:lpstr>
      <vt:lpstr>ExpressRoute Service Models</vt:lpstr>
      <vt:lpstr>ExpressRoute Global Reach</vt:lpstr>
      <vt:lpstr>Azure Name Resolution</vt:lpstr>
      <vt:lpstr>Azure DNS Private Zones</vt:lpstr>
      <vt:lpstr>Virtual WAN</vt:lpstr>
      <vt:lpstr>Secured Virtual Hub</vt:lpstr>
      <vt:lpstr>Load Balancing</vt:lpstr>
      <vt:lpstr>Network Virtual Appliance</vt:lpstr>
      <vt:lpstr>Azure Load Balancer</vt:lpstr>
      <vt:lpstr>Application Gateway</vt:lpstr>
      <vt:lpstr>Forced Tunneling - S2S VPN</vt:lpstr>
      <vt:lpstr>App Gateway E2E TLS</vt:lpstr>
      <vt:lpstr>Azure Route Server</vt:lpstr>
      <vt:lpstr>Network Virtual Appliance (NVA)</vt:lpstr>
      <vt:lpstr>Forced Tunneling - Azure Firewall</vt:lpstr>
      <vt:lpstr>Azure Firewall Manager</vt:lpstr>
      <vt:lpstr>Traffic Manager</vt:lpstr>
      <vt:lpstr>Front Door Service</vt:lpstr>
      <vt:lpstr>Traffic Manager vs Front Door</vt:lpstr>
      <vt:lpstr>Service Endpoints</vt:lpstr>
      <vt:lpstr>Private Endpoints</vt:lpstr>
      <vt:lpstr>Private Endpoint DNS Config</vt:lpstr>
      <vt:lpstr>Private Endpoint DNS Config</vt:lpstr>
      <vt:lpstr>Azure Monitor</vt:lpstr>
      <vt:lpstr>Log Analytics</vt:lpstr>
      <vt:lpstr>Exam AZ-700 Item Types </vt:lpstr>
      <vt:lpstr> Multiple Choice</vt:lpstr>
      <vt:lpstr> Multiple Choice</vt:lpstr>
      <vt:lpstr>Repeated Scenario</vt:lpstr>
      <vt:lpstr>Repeated Scenario</vt:lpstr>
      <vt:lpstr> Select and Place</vt:lpstr>
      <vt:lpstr> Build List and Reorder</vt:lpstr>
      <vt:lpstr> Active Screen</vt:lpstr>
      <vt:lpstr> Case Study</vt:lpstr>
      <vt:lpstr> Performance-Based Lab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</vt:vector>
  </TitlesOfParts>
  <Company>Pearson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Julie Phifer</dc:creator>
  <cp:lastModifiedBy>Tim Warner</cp:lastModifiedBy>
  <cp:revision>174</cp:revision>
  <dcterms:created xsi:type="dcterms:W3CDTF">2015-09-28T19:52:00Z</dcterms:created>
  <dcterms:modified xsi:type="dcterms:W3CDTF">2023-05-10T12:47:40Z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31dd64d-da6b-43d5-9ac5-8dec692131c3_Enabled">
    <vt:lpwstr>true</vt:lpwstr>
  </property>
  <property fmtid="{D5CDD505-2E9C-101B-9397-08002B2CF9AE}" pid="3" name="MSIP_Label_d31dd64d-da6b-43d5-9ac5-8dec692131c3_SetDate">
    <vt:lpwstr>2020-07-14T13:09:38Z</vt:lpwstr>
  </property>
  <property fmtid="{D5CDD505-2E9C-101B-9397-08002B2CF9AE}" pid="4" name="MSIP_Label_d31dd64d-da6b-43d5-9ac5-8dec692131c3_Method">
    <vt:lpwstr>Standard</vt:lpwstr>
  </property>
  <property fmtid="{D5CDD505-2E9C-101B-9397-08002B2CF9AE}" pid="5" name="MSIP_Label_d31dd64d-da6b-43d5-9ac5-8dec692131c3_Name">
    <vt:lpwstr>General</vt:lpwstr>
  </property>
  <property fmtid="{D5CDD505-2E9C-101B-9397-08002B2CF9AE}" pid="6" name="MSIP_Label_d31dd64d-da6b-43d5-9ac5-8dec692131c3_SiteId">
    <vt:lpwstr>db1766ec-5540-4cde-ad8d-b2b59fb2ed8e</vt:lpwstr>
  </property>
  <property fmtid="{D5CDD505-2E9C-101B-9397-08002B2CF9AE}" pid="7" name="MSIP_Label_d31dd64d-da6b-43d5-9ac5-8dec692131c3_ActionId">
    <vt:lpwstr>0c3d6996-a2c5-4e81-89dc-dfc73a188d73</vt:lpwstr>
  </property>
  <property fmtid="{D5CDD505-2E9C-101B-9397-08002B2CF9AE}" pid="8" name="MSIP_Label_d31dd64d-da6b-43d5-9ac5-8dec692131c3_ContentBits">
    <vt:lpwstr>0</vt:lpwstr>
  </property>
</Properties>
</file>